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3E2BD6-2120-4C0E-8FED-4599B3196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 čtyřrozměrném modelu života</a:t>
            </a:r>
          </a:p>
        </p:txBody>
      </p:sp>
    </p:spTree>
    <p:extLst>
      <p:ext uri="{BB962C8B-B14F-4D97-AF65-F5344CB8AC3E}">
        <p14:creationId xmlns:p14="http://schemas.microsoft.com/office/powerpoint/2010/main" val="417661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258F30-D059-4652-B23B-F909C5E74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Ověření pokusem?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3783974-CE62-4760-B891-38467D6C9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Prof. Herčík požádal dopisem prof. </a:t>
            </a:r>
            <a:r>
              <a:rPr lang="cs-CZ" sz="2400" dirty="0" err="1"/>
              <a:t>Bělehrádka</a:t>
            </a:r>
            <a:r>
              <a:rPr lang="cs-CZ" sz="2400" dirty="0"/>
              <a:t> k vyjádření</a:t>
            </a:r>
          </a:p>
          <a:p>
            <a:pPr lvl="1"/>
            <a:r>
              <a:rPr lang="cs-CZ" sz="2000" i="1" dirty="0"/>
              <a:t>Čekáme stále s Borůvkou, ze se buď veřejně nebo soukromě vyjádříš o našem čtyřrozměrném modelu života.</a:t>
            </a:r>
          </a:p>
          <a:p>
            <a:pPr lvl="1"/>
            <a:r>
              <a:rPr lang="cs-CZ" sz="2000" i="1" dirty="0"/>
              <a:t>Zkoumáme nyní, pokud platí zákony i pro difúzi (tj. růst) našeho R4-organismu. To by byla jediná cesta, která by byla schůdná pokusně.</a:t>
            </a:r>
          </a:p>
          <a:p>
            <a:r>
              <a:rPr lang="cs-CZ" sz="2400" dirty="0"/>
              <a:t>Odpověď</a:t>
            </a:r>
          </a:p>
          <a:p>
            <a:pPr lvl="1"/>
            <a:r>
              <a:rPr lang="cs-CZ" sz="2000" i="1" dirty="0"/>
              <a:t>Chápal jsem ji od začátku jako vědeckou abstrakci, nepřístupnou důkazu ani vyvrácení. </a:t>
            </a:r>
          </a:p>
          <a:p>
            <a:pPr lvl="1"/>
            <a:r>
              <a:rPr lang="cs-CZ" sz="2000" i="1" dirty="0"/>
              <a:t>Tvou poznámkou, že experimentální řešení by bylo možné, dostává ovšem věc jiný ráz.</a:t>
            </a:r>
          </a:p>
        </p:txBody>
      </p:sp>
    </p:spTree>
    <p:extLst>
      <p:ext uri="{BB962C8B-B14F-4D97-AF65-F5344CB8AC3E}">
        <p14:creationId xmlns:p14="http://schemas.microsoft.com/office/powerpoint/2010/main" val="3322075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551937-EDBB-4174-BC59-2CC19468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Autorů na tuto práci - Herčík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CB9F64E-1714-4D8F-91A8-EDA5662EA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1945 - Život na ruby - úvahy o životě, smyslu života, o smrti.</a:t>
            </a:r>
          </a:p>
          <a:p>
            <a:pPr lvl="1"/>
            <a:r>
              <a:rPr lang="cs-CZ" sz="2400" dirty="0"/>
              <a:t>Obsahuje myšlenky ze společného článku </a:t>
            </a:r>
          </a:p>
          <a:p>
            <a:pPr lvl="1"/>
            <a:r>
              <a:rPr lang="cs-CZ" sz="2400" dirty="0"/>
              <a:t>Neobsahuje poslední část</a:t>
            </a:r>
          </a:p>
          <a:p>
            <a:r>
              <a:rPr lang="cs-CZ" sz="2800" dirty="0"/>
              <a:t>Důkaz toho, že se s částí práce neztotožňoval?</a:t>
            </a:r>
          </a:p>
          <a:p>
            <a:r>
              <a:rPr lang="cs-CZ" sz="2800" dirty="0"/>
              <a:t>Dopis prof. </a:t>
            </a:r>
            <a:r>
              <a:rPr lang="cs-CZ" sz="2800" dirty="0" err="1"/>
              <a:t>Bělehrádkovi</a:t>
            </a:r>
            <a:endParaRPr lang="cs-CZ" sz="2800" dirty="0"/>
          </a:p>
          <a:p>
            <a:pPr lvl="1"/>
            <a:r>
              <a:rPr lang="cs-CZ" sz="2400" i="1" dirty="0"/>
              <a:t>Borůvka je v tomto ohledu zcela pravověrný, já pak někdy váhám, zdali se mám i nadále pouštět do tohoto duchovního dobrodružství.</a:t>
            </a:r>
          </a:p>
          <a:p>
            <a:pPr lvl="1"/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10195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68760F-C241-4EBC-9CD0-4B015BA7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Autorů na tuto práci - Borůvka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F7E7A42-6595-4790-8D39-37B062DDE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Bral skutečně tuto práci vážněji?</a:t>
            </a:r>
          </a:p>
          <a:p>
            <a:pPr lvl="1"/>
            <a:r>
              <a:rPr lang="cs-CZ" sz="2400" dirty="0"/>
              <a:t>Silně věřící</a:t>
            </a:r>
          </a:p>
          <a:p>
            <a:pPr lvl="1"/>
            <a:r>
              <a:rPr lang="cs-CZ" sz="2400" dirty="0"/>
              <a:t>Miloval matematiku</a:t>
            </a:r>
          </a:p>
          <a:p>
            <a:pPr marL="128016" lvl="1" indent="0">
              <a:buNone/>
            </a:pPr>
            <a:endParaRPr lang="cs-CZ" sz="2400" dirty="0"/>
          </a:p>
          <a:p>
            <a:r>
              <a:rPr lang="cs-CZ" sz="2800" dirty="0"/>
              <a:t>Dopis z Archivu 15. září 1965</a:t>
            </a:r>
          </a:p>
          <a:p>
            <a:r>
              <a:rPr lang="cs-CZ" sz="2800" i="1" dirty="0"/>
              <a:t>Děkuji Vám za karlovarské fotografie. Myslím, že mne „vyjadřují“ docela dobře v tomto trojrozměrném prostoru. </a:t>
            </a:r>
          </a:p>
          <a:p>
            <a:pPr lvl="1"/>
            <a:r>
              <a:rPr lang="cs-CZ" sz="2400" dirty="0"/>
              <a:t>Myšleno vážně či pouze bonmot?</a:t>
            </a:r>
          </a:p>
        </p:txBody>
      </p:sp>
    </p:spTree>
    <p:extLst>
      <p:ext uri="{BB962C8B-B14F-4D97-AF65-F5344CB8AC3E}">
        <p14:creationId xmlns:p14="http://schemas.microsoft.com/office/powerpoint/2010/main" val="195452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565D1B7-7E32-440F-80B5-39DA24CC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F8E4E3-BA7C-46EA-8FD1-198CE5C7C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1950 – prof. Herčík - Nová mysl</a:t>
            </a:r>
          </a:p>
          <a:p>
            <a:pPr lvl="1"/>
            <a:r>
              <a:rPr lang="cs-CZ" sz="2400" dirty="0"/>
              <a:t>Veřejná sebekritika</a:t>
            </a:r>
          </a:p>
          <a:p>
            <a:pPr lvl="1"/>
            <a:r>
              <a:rPr lang="cs-CZ" sz="2400" dirty="0"/>
              <a:t>Odvolání všech svých prací odporujících dialektickému materialismu</a:t>
            </a:r>
          </a:p>
          <a:p>
            <a:pPr lvl="1"/>
            <a:r>
              <a:rPr lang="cs-CZ" sz="2400" dirty="0"/>
              <a:t>Podle jeho nového „marxistického“ názoru pouze topologie, teorie klasifikací a v omezené míře statistika mají v biologii smysl.</a:t>
            </a:r>
          </a:p>
          <a:p>
            <a:pPr marL="128016" lvl="1" indent="0">
              <a:buNone/>
            </a:pPr>
            <a:endParaRPr lang="cs-CZ" sz="2400" dirty="0"/>
          </a:p>
          <a:p>
            <a:r>
              <a:rPr lang="cs-CZ" sz="2800" dirty="0"/>
              <a:t>I po letech z dopisů O. B. vyplývá nepochopení, proč jeho blízký kolega v tak velké míře spolupracoval s novým režimem.</a:t>
            </a:r>
          </a:p>
        </p:txBody>
      </p:sp>
    </p:spTree>
    <p:extLst>
      <p:ext uri="{BB962C8B-B14F-4D97-AF65-F5344CB8AC3E}">
        <p14:creationId xmlns:p14="http://schemas.microsoft.com/office/powerpoint/2010/main" val="297940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74F481-0A0E-4872-AA41-95385D733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k myšlence - publikace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41AC4C-BA2F-4234-9549-DA7F84DA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20.</a:t>
            </a:r>
            <a:r>
              <a:rPr lang="cs-CZ" sz="3200" dirty="0"/>
              <a:t> – 30.</a:t>
            </a:r>
            <a:r>
              <a:rPr lang="pt-BR" sz="3200" dirty="0"/>
              <a:t> léta publikace s geometrickou tématikou</a:t>
            </a:r>
            <a:endParaRPr lang="cs-CZ" sz="3200" dirty="0"/>
          </a:p>
          <a:p>
            <a:pPr lvl="1"/>
            <a:r>
              <a:rPr lang="cs-CZ" sz="2800" dirty="0"/>
              <a:t>První 1924</a:t>
            </a:r>
          </a:p>
          <a:p>
            <a:pPr lvl="1"/>
            <a:r>
              <a:rPr lang="cs-CZ" sz="2800" dirty="0"/>
              <a:t>Celkem asi 20 vědeckých publikací</a:t>
            </a:r>
          </a:p>
          <a:p>
            <a:pPr lvl="2"/>
            <a:r>
              <a:rPr lang="cs-CZ" sz="2000" dirty="0"/>
              <a:t>Většinou ve francouzštině </a:t>
            </a:r>
          </a:p>
          <a:p>
            <a:pPr lvl="2"/>
            <a:r>
              <a:rPr lang="cs-CZ" sz="2000" dirty="0"/>
              <a:t>Dostupné na DML.CZ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017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CC51B3-715A-4018-8CE7-467AF0D0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k myšlence – Popularizace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204514F-A749-4BE3-B88D-BF656E764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30. léta popularizační přednášky a publikace na geometrická témata</a:t>
            </a:r>
          </a:p>
          <a:p>
            <a:pPr lvl="1"/>
            <a:r>
              <a:rPr lang="cs-CZ" sz="2000" dirty="0"/>
              <a:t>1934 Od Euklida k Einsteinovi. </a:t>
            </a:r>
            <a:r>
              <a:rPr lang="cs-CZ" sz="2000" dirty="0" err="1"/>
              <a:t>PřF</a:t>
            </a:r>
            <a:r>
              <a:rPr lang="cs-CZ" sz="2000" dirty="0"/>
              <a:t> MU</a:t>
            </a:r>
          </a:p>
          <a:p>
            <a:pPr lvl="1"/>
            <a:r>
              <a:rPr lang="cs-CZ" sz="2000" dirty="0"/>
              <a:t>1935 O euklidovské geometrii - Věda a život II</a:t>
            </a:r>
          </a:p>
          <a:p>
            <a:pPr lvl="1"/>
            <a:r>
              <a:rPr lang="cs-CZ" sz="2000" dirty="0"/>
              <a:t>9. 1. 1936 Matematika a matematikové - Český rozhlas</a:t>
            </a:r>
          </a:p>
          <a:p>
            <a:pPr lvl="1"/>
            <a:r>
              <a:rPr lang="cs-CZ" sz="2000" dirty="0"/>
              <a:t>24. 4. 1936 Zanechte veškeré naděje (Neřešitelné problémy matematické) - Český rozhlas</a:t>
            </a:r>
          </a:p>
          <a:p>
            <a:pPr lvl="1"/>
            <a:r>
              <a:rPr lang="cs-CZ" sz="2000" dirty="0"/>
              <a:t>1936 O analytické geometrii - Věda a život II</a:t>
            </a:r>
          </a:p>
          <a:p>
            <a:pPr lvl="1"/>
            <a:r>
              <a:rPr lang="cs-CZ" sz="2000" dirty="0"/>
              <a:t>1936 O neeuklidovské geometrii - Věda a život II</a:t>
            </a:r>
          </a:p>
          <a:p>
            <a:pPr lvl="1"/>
            <a:r>
              <a:rPr lang="cs-CZ" sz="2000" dirty="0"/>
              <a:t>1939 O klasických matematických problémech - Věda a život </a:t>
            </a:r>
          </a:p>
          <a:p>
            <a:pPr marL="128016" lvl="1" indent="0">
              <a:buNone/>
            </a:pPr>
            <a:endParaRPr lang="cs-CZ" sz="2000" dirty="0"/>
          </a:p>
          <a:p>
            <a:pPr lvl="1"/>
            <a:endParaRPr lang="cs-CZ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8284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FED272-E571-4D47-8A8F-811E38DE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čtyřrozměrném prostoru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0BB576B-EE56-4E31-A765-822CD1D83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15. a 22. ledna 1938 MU – popularizační přednáška</a:t>
            </a:r>
          </a:p>
          <a:p>
            <a:endParaRPr lang="cs-CZ" sz="2800" dirty="0"/>
          </a:p>
          <a:p>
            <a:r>
              <a:rPr lang="cs-CZ" sz="2800" dirty="0"/>
              <a:t>8. 10. 1940 – přednáška v Českém rozhlase</a:t>
            </a:r>
          </a:p>
          <a:p>
            <a:endParaRPr lang="cs-CZ" sz="2800" dirty="0"/>
          </a:p>
          <a:p>
            <a:r>
              <a:rPr lang="cs-CZ" sz="2800" dirty="0"/>
              <a:t>1941 – Věda a život – popularizační článek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617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49F5BD-2555-4342-8B90-1CB833AB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čtyřrozměrném prostoru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22F9D10-B951-4273-B4C1-B1B0B84F5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Základem všeho poznání je zkušenost, jak nám ji podávají naše smysly.</a:t>
            </a:r>
          </a:p>
          <a:p>
            <a:pPr lvl="1"/>
            <a:r>
              <a:rPr lang="cs-CZ" sz="2000" dirty="0"/>
              <a:t>Z pozorování vznikla dvojrozměrná a trojrozměrná geometrie. </a:t>
            </a:r>
          </a:p>
          <a:p>
            <a:pPr lvl="1"/>
            <a:r>
              <a:rPr lang="cs-CZ" sz="2000" dirty="0"/>
              <a:t>Na základě těchto geometrií vznikla čtyřrozměrná geometrie.</a:t>
            </a:r>
          </a:p>
          <a:p>
            <a:r>
              <a:rPr lang="cs-CZ" sz="2400" dirty="0"/>
              <a:t>Úvahy, zda čtvrtý rozměr existuje. </a:t>
            </a:r>
          </a:p>
          <a:p>
            <a:pPr lvl="1"/>
            <a:r>
              <a:rPr lang="cs-CZ" sz="2000" dirty="0"/>
              <a:t>Z jakých úkazů bychom mohli usuzovat na jeho existenci.</a:t>
            </a:r>
          </a:p>
          <a:p>
            <a:pPr lvl="1"/>
            <a:r>
              <a:rPr lang="cs-CZ" sz="2000" dirty="0"/>
              <a:t>Ukázka na existenci dvojrozměrného života.</a:t>
            </a:r>
          </a:p>
          <a:p>
            <a:r>
              <a:rPr lang="cs-CZ" sz="2400" dirty="0"/>
              <a:t>Volný překlad a výtah příběhu z knihy R. </a:t>
            </a:r>
            <a:r>
              <a:rPr lang="cs-CZ" sz="2400" dirty="0" err="1"/>
              <a:t>Weitzenbocka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80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815EBD-E197-4030-8225-DB6F1189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Prof. Ferdinand Herčík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F18C429-138B-4343-9A2D-31C271693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1928 doktorát přírodních věd z fyziologie rostlin</a:t>
            </a:r>
          </a:p>
          <a:p>
            <a:r>
              <a:rPr lang="cs-CZ" dirty="0"/>
              <a:t>1932 doktorát všeobecného lékařství</a:t>
            </a:r>
          </a:p>
          <a:p>
            <a:r>
              <a:rPr lang="cs-CZ" dirty="0"/>
              <a:t>1932 habilitace z obecné fyziologie rostlin </a:t>
            </a:r>
          </a:p>
          <a:p>
            <a:r>
              <a:rPr lang="cs-CZ" dirty="0"/>
              <a:t>1935 habilitace z lékařské biofyziky </a:t>
            </a:r>
          </a:p>
          <a:p>
            <a:r>
              <a:rPr lang="cs-CZ" dirty="0"/>
              <a:t>1937 byl jmenován mimořádným profesorem obecné biologie a povolán k vedení Biologického ústavu Lékařské fakulty MU</a:t>
            </a:r>
          </a:p>
          <a:p>
            <a:r>
              <a:rPr lang="cs-CZ" dirty="0"/>
              <a:t>1939-1945 byl zaměstnán v Radiologické stanici Zemského radioléčebného ústavu v Brně na Žlutém kopci. </a:t>
            </a:r>
          </a:p>
        </p:txBody>
      </p:sp>
    </p:spTree>
    <p:extLst>
      <p:ext uri="{BB962C8B-B14F-4D97-AF65-F5344CB8AC3E}">
        <p14:creationId xmlns:p14="http://schemas.microsoft.com/office/powerpoint/2010/main" val="154731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120CBC-6EAD-468C-AA88-2408E0F0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Vědecké působení prof. Herčíka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C825A5A-B0E8-466A-BF27-189F66012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Věnoval se výzkumu radiační terapie nádorů. </a:t>
            </a:r>
          </a:p>
          <a:p>
            <a:pPr lvl="1"/>
            <a:r>
              <a:rPr lang="cs-CZ" sz="2400" dirty="0"/>
              <a:t>Teoretický výzkum účinků pronikavého záření.</a:t>
            </a:r>
          </a:p>
          <a:p>
            <a:pPr lvl="1"/>
            <a:r>
              <a:rPr lang="cs-CZ" sz="2400" dirty="0"/>
              <a:t>Jeho pokusy ho myšlenkově přivedly ke kvantové biologii.</a:t>
            </a:r>
          </a:p>
          <a:p>
            <a:r>
              <a:rPr lang="cs-CZ" sz="2800" dirty="0"/>
              <a:t>Listopad 1942 dopis prof. Janu </a:t>
            </a:r>
            <a:r>
              <a:rPr lang="cs-CZ" sz="2800" dirty="0" err="1"/>
              <a:t>Bělehrádkovi</a:t>
            </a:r>
            <a:r>
              <a:rPr lang="cs-CZ" sz="2800" dirty="0"/>
              <a:t> (LF UK)</a:t>
            </a:r>
          </a:p>
          <a:p>
            <a:pPr lvl="1"/>
            <a:r>
              <a:rPr lang="cs-CZ" sz="2400" dirty="0"/>
              <a:t>„Jak se díváš na problém dimenzionální? Nemyslíš, že by jednou mohl mít význam právě pro systémovou biologii?„</a:t>
            </a:r>
          </a:p>
          <a:p>
            <a:r>
              <a:rPr lang="cs-CZ" sz="2800" dirty="0"/>
              <a:t>Předpokládaný začátek spolupráce s Otakarem Borůvkou</a:t>
            </a:r>
          </a:p>
          <a:p>
            <a:r>
              <a:rPr lang="cs-CZ" sz="2800" dirty="0"/>
              <a:t>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662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EC48D8-E013-48C2-858B-A56273FD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Čtyřrozměrný model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88CD72-F61E-40D6-8D73-378179EAE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1943 - </a:t>
            </a:r>
            <a:r>
              <a:rPr lang="cs-CZ" sz="2400" b="1" dirty="0"/>
              <a:t>Prostorový model života </a:t>
            </a:r>
            <a:r>
              <a:rPr lang="cs-CZ" sz="2400" dirty="0"/>
              <a:t>– Sborník lékařský</a:t>
            </a:r>
          </a:p>
          <a:p>
            <a:r>
              <a:rPr lang="cs-CZ" sz="2400" dirty="0"/>
              <a:t>1944 - </a:t>
            </a:r>
            <a:r>
              <a:rPr lang="cs-CZ" sz="2400" b="1" dirty="0"/>
              <a:t>Čtyřrozměrný model života </a:t>
            </a:r>
            <a:r>
              <a:rPr lang="cs-CZ" sz="2400" dirty="0"/>
              <a:t>- Věda a život </a:t>
            </a:r>
          </a:p>
          <a:p>
            <a:pPr lvl="1"/>
            <a:r>
              <a:rPr lang="cs-CZ" sz="2000" dirty="0"/>
              <a:t>Zkrácená popularizační verze</a:t>
            </a:r>
          </a:p>
          <a:p>
            <a:r>
              <a:rPr lang="cs-CZ" sz="2400" dirty="0"/>
              <a:t>Základní předpoklad – Existence čtyřrozměrných organismů</a:t>
            </a:r>
          </a:p>
          <a:p>
            <a:pPr lvl="1"/>
            <a:r>
              <a:rPr lang="cs-CZ" sz="2000" dirty="0"/>
              <a:t>Svými smysly vnímáme určitý trojrozměrný prostor (R3)</a:t>
            </a:r>
          </a:p>
          <a:p>
            <a:pPr lvl="1"/>
            <a:r>
              <a:rPr lang="cs-CZ" sz="2000" dirty="0"/>
              <a:t>R3 je součástí čtyřrozměrného prostoru (R4)</a:t>
            </a:r>
          </a:p>
          <a:p>
            <a:pPr lvl="1"/>
            <a:r>
              <a:rPr lang="cs-CZ" sz="2000" dirty="0"/>
              <a:t>Organismy jsou čtyřrozměrné útvary v prostoru R4</a:t>
            </a:r>
          </a:p>
          <a:p>
            <a:pPr lvl="1"/>
            <a:r>
              <a:rPr lang="cs-CZ" sz="2000" dirty="0"/>
              <a:t>Trojrozměrné organismy v našem prostoru R3 jsou průniky těchto čtyřrozměrných organismů s prostorem R3.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71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C3605E-EF4B-432B-B513-ED68AD6D9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myšlenky překračující </a:t>
            </a:r>
            <a:br>
              <a:rPr lang="cs-CZ" dirty="0"/>
            </a:br>
            <a:r>
              <a:rPr lang="cs-CZ" dirty="0"/>
              <a:t>matematiku i biologii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9F0392-5CA9-4AF2-BCAC-A34EEBD5F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Podle našich představ organismus „žije" v prostoru R4 a v jisté fázi svého „života" difunduje naším prostorem R3. </a:t>
            </a:r>
          </a:p>
          <a:p>
            <a:r>
              <a:rPr lang="cs-CZ" i="1" dirty="0"/>
              <a:t>Pojmy zrození a smrt nejsou potom něčím podobným jako začátek a konec věty, nýbrž jsou spíše jenom jistými okamžiky jakéhosi koloběhu organismů, jehož vlastnosti počínáme teprve tušiti.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Úkolem tohoto článku bylo upozorniti na možnosti plynoucí z aplikace pojmu čtyřrozměrného prostoru v biologii. Nechceme ovšem tvrditi, a ostatně jsme to již dříve naznačili, že naše úvahy popisují skutečný stav věcí, a v tom smyslu mluvíme v nadpisu našeho článku jenom o modelu života.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744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</TotalTime>
  <Words>787</Words>
  <Application>Microsoft Office PowerPoint</Application>
  <PresentationFormat>Širokoúhlá obrazovka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Integrál</vt:lpstr>
      <vt:lpstr>O čtyřrozměrném modelu života</vt:lpstr>
      <vt:lpstr>Cesta k myšlence - publikace</vt:lpstr>
      <vt:lpstr>Cesta k myšlence – Popularizace </vt:lpstr>
      <vt:lpstr>O čtyřrozměrném prostoru</vt:lpstr>
      <vt:lpstr>O čtyřrozměrném prostoru</vt:lpstr>
      <vt:lpstr>Prof. Ferdinand Herčík</vt:lpstr>
      <vt:lpstr>Vědecké působení prof. Herčíka</vt:lpstr>
      <vt:lpstr>Čtyřrozměrný model života</vt:lpstr>
      <vt:lpstr>myšlenky překračující  matematiku i biologii</vt:lpstr>
      <vt:lpstr>Ověření pokusem?</vt:lpstr>
      <vt:lpstr>Pohled Autorů na tuto práci - Herčík</vt:lpstr>
      <vt:lpstr>Pohled Autorů na tuto práci - Borůvka</vt:lpstr>
      <vt:lpstr>Konec spolupráce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čtyřrozměrném modelu života</dc:title>
  <dc:creator>Milan Křápek</dc:creator>
  <cp:lastModifiedBy>kanovsk</cp:lastModifiedBy>
  <cp:revision>13</cp:revision>
  <dcterms:created xsi:type="dcterms:W3CDTF">2019-05-19T17:29:54Z</dcterms:created>
  <dcterms:modified xsi:type="dcterms:W3CDTF">2019-07-04T08:34:24Z</dcterms:modified>
</cp:coreProperties>
</file>